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7" r:id="rId3"/>
    <p:sldId id="264" r:id="rId4"/>
    <p:sldId id="258" r:id="rId5"/>
    <p:sldId id="259" r:id="rId6"/>
    <p:sldId id="262" r:id="rId7"/>
    <p:sldId id="265" r:id="rId8"/>
    <p:sldId id="271" r:id="rId9"/>
    <p:sldId id="277" r:id="rId10"/>
    <p:sldId id="276" r:id="rId11"/>
    <p:sldId id="267" r:id="rId12"/>
    <p:sldId id="268" r:id="rId13"/>
    <p:sldId id="269" r:id="rId14"/>
    <p:sldId id="270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56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8A0E5-8BC0-4D47-A1C2-A9B83FFF84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162C-E388-40A9-80B1-BA66A5AE92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C525A-DD5C-4998-9547-0397B69656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0256-228B-4559-914F-5A1882FE97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47541-9760-4987-B5FD-35F7BD8197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240-4A93-4619-91B6-6B6BB0CB1D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7E1F1-C5A8-4415-89E9-FF0345B728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844E-E00C-4E34-9115-A38016CC88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61454-0CA9-4BFA-B883-4F8AE773DA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4C91-C1AD-4921-90F6-07AA9B985C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D3D2-7726-4AFA-8E29-1E2A2DE20F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1F766-3109-4EA0-98AF-BF32F50EA8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D637D-9AD5-4ECA-AEA3-DC7C151E65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B5A3A-DC3C-480E-9B6E-F124538F56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C9F2B-7221-4434-A14E-84ACDDA2EA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9115D-CBCB-458B-B6B1-9C4FB1A3D0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840FB23-6AA6-4B55-989D-C61BBCD14F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7" r:id="rId11"/>
    <p:sldLayoutId id="2147483842" r:id="rId12"/>
    <p:sldLayoutId id="2147483848" r:id="rId13"/>
    <p:sldLayoutId id="2147483843" r:id="rId14"/>
    <p:sldLayoutId id="2147483844" r:id="rId15"/>
    <p:sldLayoutId id="214748384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381000"/>
            <a:ext cx="6243638" cy="2057400"/>
          </a:xfrm>
        </p:spPr>
        <p:txBody>
          <a:bodyPr/>
          <a:lstStyle/>
          <a:p>
            <a:pPr algn="ctr" eaLnBrk="1" hangingPunct="1"/>
            <a:r>
              <a:rPr lang="ru-RU" altLang="ru-RU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Мы за здоровый образ жизни!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819400"/>
            <a:ext cx="6553200" cy="25908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7F7F7F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Информационный</a:t>
            </a:r>
            <a:r>
              <a:rPr lang="en-US" altLang="ru-RU" sz="2400" b="1" dirty="0" smtClean="0">
                <a:solidFill>
                  <a:srgbClr val="7F7F7F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 </a:t>
            </a:r>
            <a:r>
              <a:rPr lang="ru-RU" altLang="ru-RU" sz="2400" b="1" dirty="0" smtClean="0">
                <a:solidFill>
                  <a:srgbClr val="7F7F7F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материал</a:t>
            </a:r>
            <a:r>
              <a:rPr lang="ru-RU" altLang="ru-RU" sz="2400" b="1" dirty="0" smtClean="0">
                <a:solidFill>
                  <a:srgbClr val="7F7F7F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, направленный на мотивирование к ведению здорового образа жизни и профилактику вредных привычек, для проведения занятий в рамках дистанционного обучения с учащимися </a:t>
            </a:r>
            <a:r>
              <a:rPr lang="ru-RU" altLang="ru-RU" sz="2400" b="1" dirty="0" smtClean="0">
                <a:solidFill>
                  <a:srgbClr val="7F7F7F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1-6 </a:t>
            </a:r>
            <a:r>
              <a:rPr lang="ru-RU" altLang="ru-RU" sz="2400" b="1" dirty="0" smtClean="0">
                <a:solidFill>
                  <a:srgbClr val="7F7F7F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классов образовательных учреждений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dirty="0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228600"/>
            <a:ext cx="6348413" cy="1320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Спорт и физические нагрузки очень важны для здоровья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81000" y="4267200"/>
            <a:ext cx="6643688" cy="1676400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ru-RU" altLang="ru-RU" sz="4000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Чем меньше мы двигаемся, тем больше риск заболеть!</a:t>
            </a:r>
          </a:p>
        </p:txBody>
      </p:sp>
      <p:pic>
        <p:nvPicPr>
          <p:cNvPr id="14340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295400"/>
            <a:ext cx="5105400" cy="2971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52400"/>
            <a:ext cx="6172200" cy="1524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altLang="ru-RU" sz="2400" dirty="0" smtClean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Быть здоровым </a:t>
            </a:r>
            <a:r>
              <a:rPr lang="ru-RU" altLang="ru-RU" sz="2400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– значит соблюдать правила личной гигиены, режим дня, правильно питаться и заниматься спортом</a:t>
            </a:r>
          </a:p>
        </p:txBody>
      </p:sp>
      <p:pic>
        <p:nvPicPr>
          <p:cNvPr id="15363" name="Picture 7" descr="D:\slide_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905000"/>
            <a:ext cx="49339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D:\healthcomponent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6025" y="1219200"/>
            <a:ext cx="40576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9225"/>
            <a:ext cx="6348413" cy="1320800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Готов к труду и обороне!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914400"/>
            <a:ext cx="4114800" cy="5715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000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Всесоюзное движение «Готов к труду и обороне» - программа физкультурной подготовки, которая существовала в нашей стране с 1931 года по 1991 год.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Охватывало население в возрасте от 10 до 60 лет.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Сдавать нужно было такие виды упражнений, как бег, прыжки в длину и в высоту, плавание, метание мяча, лыжные гонки, подтягивание на перекладине, стрельба, велокросс, туристский поход и др.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Сегодня желающие также могут сдать нормативы ГТО.</a:t>
            </a:r>
          </a:p>
        </p:txBody>
      </p:sp>
      <p:pic>
        <p:nvPicPr>
          <p:cNvPr id="16388" name="Picture 4" descr="D:\88888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9325" y="1295400"/>
            <a:ext cx="30384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D:\миш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810000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zagadki_pro_zdorovyy_obraz_zhizni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-20638" y="304800"/>
            <a:ext cx="7585076" cy="2667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altLang="ru-RU" sz="22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Полезные привычки помогают сохранить здоровье и облегчить нашу жизнь.</a:t>
            </a:r>
          </a:p>
          <a:p>
            <a:pPr eaLnBrk="1" hangingPunct="1">
              <a:defRPr/>
            </a:pPr>
            <a:r>
              <a:rPr lang="ru-RU" altLang="ru-RU" sz="22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С вредными привычками надо бороться, а сила воли поможет их победить.</a:t>
            </a:r>
          </a:p>
          <a:p>
            <a:pPr eaLnBrk="1" hangingPunct="1">
              <a:defRPr/>
            </a:pPr>
            <a:r>
              <a:rPr lang="ru-RU" altLang="ru-RU" sz="22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Каждый из вас хозяин своей жизни и своего здоровья. Самое главное, чтобы вы сегодня сказали: «</a:t>
            </a:r>
            <a:r>
              <a:rPr lang="ru-RU" altLang="ru-RU" sz="22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Нет вредным привычкам!</a:t>
            </a:r>
            <a:r>
              <a:rPr lang="ru-RU" altLang="ru-RU" sz="22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»</a:t>
            </a:r>
            <a:r>
              <a:rPr lang="ru-RU" altLang="ru-RU" sz="22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altLang="ru-RU" sz="22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altLang="ru-RU" sz="220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0483" name="Picture 6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38" y="2743200"/>
            <a:ext cx="630396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381000"/>
            <a:ext cx="7005638" cy="838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ru-RU" altLang="ru-RU" sz="120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altLang="ru-RU" sz="4800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Спасибо за внимание!!!</a:t>
            </a:r>
          </a:p>
        </p:txBody>
      </p:sp>
      <p:pic>
        <p:nvPicPr>
          <p:cNvPr id="21507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97025"/>
            <a:ext cx="4343400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838200"/>
            <a:ext cx="7315200" cy="3810000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ru-RU" altLang="ru-RU" sz="4000" dirty="0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Быть здоровыми, красивыми, полными сил хотят и взрослые и дети. </a:t>
            </a:r>
            <a:r>
              <a:rPr lang="en-US" altLang="ru-RU" sz="4000" dirty="0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/>
            </a:r>
            <a:br>
              <a:rPr lang="en-US" altLang="ru-RU" sz="4000" dirty="0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</a:br>
            <a:r>
              <a:rPr lang="ru-RU" altLang="ru-RU" sz="4000" dirty="0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А </a:t>
            </a:r>
            <a:r>
              <a:rPr lang="ru-RU" altLang="ru-RU" sz="4000" dirty="0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что для этого нужно делать? Всего лишь знать и выполнять правила ведения здорового образа жизни.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0"/>
            <a:ext cx="9164638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27000"/>
            <a:ext cx="6934200" cy="1320800"/>
          </a:xfrm>
        </p:spPr>
        <p:txBody>
          <a:bodyPr/>
          <a:lstStyle/>
          <a:p>
            <a:pPr algn="ctr" eaLnBrk="1" hangingPunct="1"/>
            <a:r>
              <a:rPr lang="ru-RU" altLang="ru-RU" sz="2600" b="1" dirty="0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Посеешь привычку - пожнешь характер,</a:t>
            </a:r>
            <a:br>
              <a:rPr lang="ru-RU" altLang="ru-RU" sz="2600" b="1" dirty="0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</a:br>
            <a:r>
              <a:rPr lang="ru-RU" altLang="ru-RU" sz="2600" b="1" dirty="0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посеешь характер - пожнешь судьбу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447800"/>
            <a:ext cx="7467600" cy="4953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2600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Привычка - это то, что мы неизменно повторяем изо дня в день, в отличие от наших ошибок, на которых мы учимся. </a:t>
            </a:r>
          </a:p>
          <a:p>
            <a:pPr eaLnBrk="1" hangingPunct="1">
              <a:lnSpc>
                <a:spcPct val="90000"/>
              </a:lnSpc>
            </a:pPr>
            <a:endParaRPr lang="ru-RU" altLang="ru-RU" sz="2600" dirty="0" smtClean="0"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600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Привычки бывают вредные, дурные, неразумные и порой опасные. Первые привычки берут свои истоки из детства.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600" dirty="0" smtClean="0"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600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Самое неприятное в нашей жизни - это плохие привычки. Мы знаем, что они плохие, но зачастую ничего с собой сделать не можем - привыкли!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700" y="228600"/>
            <a:ext cx="6997700" cy="3429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Вредная привычка – это повторяющееся много раз действие, причем действие это вредоносное с точки зрения блага для окружающих или здоровья самого человека, который подпал под воздействие вредной привычки.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Вредные привычки проявляются из-за слабости воли</a:t>
            </a:r>
            <a:r>
              <a:rPr lang="ru-RU" altLang="ru-RU" sz="2800" dirty="0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.</a:t>
            </a:r>
          </a:p>
        </p:txBody>
      </p:sp>
      <p:pic>
        <p:nvPicPr>
          <p:cNvPr id="921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05200"/>
            <a:ext cx="6248400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6348413" cy="1320800"/>
          </a:xfrm>
        </p:spPr>
        <p:txBody>
          <a:bodyPr/>
          <a:lstStyle/>
          <a:p>
            <a:pPr algn="ctr" eaLnBrk="1" hangingPunct="1"/>
            <a:r>
              <a:rPr lang="ru-RU" altLang="ru-RU" sz="350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К вредным привычкам можно отнести следующие: </a:t>
            </a:r>
            <a:r>
              <a:rPr lang="ru-RU" altLang="ru-RU" smtClean="0">
                <a:ea typeface="PT Astra Serif" pitchFamily="18" charset="-52"/>
                <a:cs typeface="Times New Roman" pitchFamily="18" charset="0"/>
              </a:rPr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7386638" cy="5259388"/>
          </a:xfrm>
        </p:spPr>
        <p:txBody>
          <a:bodyPr/>
          <a:lstStyle/>
          <a:p>
            <a:pPr marL="609600" indent="-609600" eaLnBrk="1" hangingPunct="1">
              <a:lnSpc>
                <a:spcPct val="60000"/>
              </a:lnSpc>
            </a:pPr>
            <a:r>
              <a:rPr lang="ru-RU" altLang="ru-RU" sz="1500" b="1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Алкоголизм</a:t>
            </a:r>
          </a:p>
          <a:p>
            <a:pPr marL="609600" indent="-609600" eaLnBrk="1" hangingPunct="1">
              <a:lnSpc>
                <a:spcPct val="60000"/>
              </a:lnSpc>
            </a:pPr>
            <a:r>
              <a:rPr lang="ru-RU" altLang="ru-RU" sz="1500" b="1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Наркомания</a:t>
            </a:r>
          </a:p>
          <a:p>
            <a:pPr marL="609600" indent="-609600" eaLnBrk="1" hangingPunct="1">
              <a:lnSpc>
                <a:spcPct val="60000"/>
              </a:lnSpc>
            </a:pPr>
            <a:r>
              <a:rPr lang="ru-RU" altLang="ru-RU" sz="1500" b="1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Курение</a:t>
            </a:r>
          </a:p>
          <a:p>
            <a:pPr marL="609600" indent="-609600" eaLnBrk="1" hangingPunct="1">
              <a:lnSpc>
                <a:spcPct val="60000"/>
              </a:lnSpc>
            </a:pPr>
            <a:r>
              <a:rPr lang="ru-RU" altLang="ru-RU" sz="1500" b="1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Игровая зависимость</a:t>
            </a:r>
          </a:p>
          <a:p>
            <a:pPr marL="609600" indent="-609600" eaLnBrk="1" hangingPunct="1">
              <a:lnSpc>
                <a:spcPct val="60000"/>
              </a:lnSpc>
            </a:pPr>
            <a:r>
              <a:rPr lang="ru-RU" altLang="ru-RU" sz="1500" b="1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Телевизионная зависимость</a:t>
            </a:r>
          </a:p>
          <a:p>
            <a:pPr marL="609600" indent="-609600" eaLnBrk="1" hangingPunct="1">
              <a:lnSpc>
                <a:spcPct val="60000"/>
              </a:lnSpc>
            </a:pPr>
            <a:r>
              <a:rPr lang="ru-RU" altLang="ru-RU" sz="1500" b="1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Интернет-зависимость</a:t>
            </a:r>
          </a:p>
          <a:p>
            <a:pPr marL="609600" indent="-609600" eaLnBrk="1" hangingPunct="1">
              <a:lnSpc>
                <a:spcPct val="60000"/>
              </a:lnSpc>
            </a:pPr>
            <a:r>
              <a:rPr lang="ru-RU" altLang="ru-RU" sz="1500" b="1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Зависимость от социальных сетей</a:t>
            </a:r>
          </a:p>
          <a:p>
            <a:pPr marL="609600" indent="-609600" eaLnBrk="1" hangingPunct="1">
              <a:lnSpc>
                <a:spcPct val="60000"/>
              </a:lnSpc>
            </a:pPr>
            <a:r>
              <a:rPr lang="ru-RU" altLang="ru-RU" sz="1500" b="1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Привычка грызть ногти</a:t>
            </a:r>
          </a:p>
          <a:p>
            <a:pPr marL="609600" indent="-609600" eaLnBrk="1" hangingPunct="1">
              <a:lnSpc>
                <a:spcPct val="60000"/>
              </a:lnSpc>
            </a:pPr>
            <a:r>
              <a:rPr lang="ru-RU" altLang="ru-RU" sz="1500" b="1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Привычка ковыряния в носу</a:t>
            </a:r>
          </a:p>
          <a:p>
            <a:pPr marL="609600" indent="-609600" eaLnBrk="1" hangingPunct="1">
              <a:lnSpc>
                <a:spcPct val="60000"/>
              </a:lnSpc>
            </a:pPr>
            <a:r>
              <a:rPr lang="ru-RU" altLang="ru-RU" sz="1500" b="1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Привычка грызть карандаш или ручку</a:t>
            </a:r>
          </a:p>
          <a:p>
            <a:pPr marL="609600" indent="-609600" eaLnBrk="1" hangingPunct="1">
              <a:lnSpc>
                <a:spcPct val="60000"/>
              </a:lnSpc>
            </a:pPr>
            <a:r>
              <a:rPr lang="ru-RU" altLang="ru-RU" sz="1500" b="1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Употребление нецензурных выражений</a:t>
            </a:r>
          </a:p>
          <a:p>
            <a:pPr marL="609600" indent="-609600" eaLnBrk="1" hangingPunct="1">
              <a:lnSpc>
                <a:spcPct val="60000"/>
              </a:lnSpc>
            </a:pPr>
            <a:r>
              <a:rPr lang="ru-RU" altLang="ru-RU" sz="1500" b="1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Злоупотребление “словами-паразитами”</a:t>
            </a:r>
          </a:p>
          <a:p>
            <a:pPr marL="609600" indent="-609600" eaLnBrk="1" hangingPunct="1">
              <a:lnSpc>
                <a:spcPct val="60000"/>
              </a:lnSpc>
            </a:pPr>
            <a:r>
              <a:rPr lang="ru-RU" altLang="ru-RU" sz="1500" b="1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Привычка  завидовать  другим</a:t>
            </a:r>
          </a:p>
          <a:p>
            <a:pPr marL="609600" indent="-609600" eaLnBrk="1" hangingPunct="1">
              <a:lnSpc>
                <a:spcPct val="60000"/>
              </a:lnSpc>
            </a:pPr>
            <a:r>
              <a:rPr lang="ru-RU" altLang="ru-RU" sz="1500" b="1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Недооценивать  себя</a:t>
            </a:r>
          </a:p>
          <a:p>
            <a:pPr marL="609600" indent="-609600" eaLnBrk="1" hangingPunct="1">
              <a:lnSpc>
                <a:spcPct val="60000"/>
              </a:lnSpc>
            </a:pPr>
            <a:r>
              <a:rPr lang="ru-RU" altLang="ru-RU" sz="1500" b="1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Привычка кому-то подражать</a:t>
            </a:r>
          </a:p>
          <a:p>
            <a:pPr marL="609600" indent="-609600" eaLnBrk="1" hangingPunct="1">
              <a:lnSpc>
                <a:spcPct val="60000"/>
              </a:lnSpc>
            </a:pPr>
            <a:r>
              <a:rPr lang="ru-RU" altLang="ru-RU" sz="1500" b="1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Привычка опаздывать</a:t>
            </a:r>
          </a:p>
          <a:p>
            <a:pPr marL="609600" indent="-609600" eaLnBrk="1" hangingPunct="1">
              <a:lnSpc>
                <a:spcPct val="60000"/>
              </a:lnSpc>
            </a:pPr>
            <a:r>
              <a:rPr lang="ru-RU" altLang="ru-RU" sz="1500" b="1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Крайняя болтливость</a:t>
            </a:r>
          </a:p>
          <a:p>
            <a:pPr marL="609600" indent="-609600" eaLnBrk="1" hangingPunct="1">
              <a:lnSpc>
                <a:spcPct val="60000"/>
              </a:lnSpc>
            </a:pPr>
            <a:r>
              <a:rPr lang="ru-RU" altLang="ru-RU" sz="1500" b="1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Лень и неряшливость</a:t>
            </a:r>
          </a:p>
          <a:p>
            <a:pPr marL="609600" indent="-609600" eaLnBrk="1" hangingPunct="1">
              <a:lnSpc>
                <a:spcPct val="60000"/>
              </a:lnSpc>
            </a:pPr>
            <a:r>
              <a:rPr lang="ru-RU" altLang="ru-RU" sz="1500" b="1" smtClean="0"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Переедание</a:t>
            </a:r>
          </a:p>
          <a:p>
            <a:pPr marL="609600" indent="-609600" eaLnBrk="1" hangingPunct="1">
              <a:lnSpc>
                <a:spcPct val="60000"/>
              </a:lnSpc>
            </a:pPr>
            <a:endParaRPr lang="ru-RU" altLang="ru-RU" sz="1500" b="1" smtClean="0">
              <a:latin typeface="PT Astra Serif" pitchFamily="18" charset="-52"/>
              <a:ea typeface="PT Astra Serif" pitchFamily="18" charset="-52"/>
              <a:cs typeface="PT Astra Serif" pitchFamily="18" charset="-52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4175" y="2181225"/>
            <a:ext cx="1785938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"/>
            <a:ext cx="6929438" cy="2438400"/>
          </a:xfrm>
        </p:spPr>
        <p:txBody>
          <a:bodyPr/>
          <a:lstStyle/>
          <a:p>
            <a:pPr marL="0" indent="0" algn="just" eaLnBrk="1" hangingPunct="1">
              <a:buFont typeface="Wingdings 3" pitchFamily="18" charset="2"/>
              <a:buNone/>
            </a:pPr>
            <a:r>
              <a:rPr lang="ru-RU" altLang="ru-RU" sz="2400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Вредные привычки плохо влияют на организм человека, если они появились у человека отказаться от них, порой бывает не просто. Они наносят вред здоровью человека, вызывают зависимость и приводят к тяжелым заболеваниям, а иногда и к смерти. </a:t>
            </a:r>
          </a:p>
        </p:txBody>
      </p:sp>
      <p:pic>
        <p:nvPicPr>
          <p:cNvPr id="11267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795587"/>
            <a:ext cx="566420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D:\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6629400" cy="49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48413" cy="13208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Полезными привычками мы можем назвать такие, как: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60588"/>
            <a:ext cx="3733800" cy="388143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соблюдение режима дня;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зарядка по утрам;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мытьё рук перед </a:t>
            </a: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едой;</a:t>
            </a:r>
            <a:endParaRPr lang="ru-RU" alt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уборка за собой;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ежедневная чистка зубов;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правильное питание и т.п.</a:t>
            </a:r>
          </a:p>
        </p:txBody>
      </p:sp>
      <p:pic>
        <p:nvPicPr>
          <p:cNvPr id="13316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168525"/>
            <a:ext cx="35814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351</TotalTime>
  <Words>371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Trebuchet MS</vt:lpstr>
      <vt:lpstr>Wingdings 3</vt:lpstr>
      <vt:lpstr>Calibri</vt:lpstr>
      <vt:lpstr>PT Astra Serif</vt:lpstr>
      <vt:lpstr>Times New Roman</vt:lpstr>
      <vt:lpstr>Грань</vt:lpstr>
      <vt:lpstr>Мы за здоровый образ жизни!</vt:lpstr>
      <vt:lpstr>Слайд 2</vt:lpstr>
      <vt:lpstr>Слайд 3</vt:lpstr>
      <vt:lpstr>Посеешь привычку - пожнешь характер, посеешь характер - пожнешь судьбу </vt:lpstr>
      <vt:lpstr>Слайд 5</vt:lpstr>
      <vt:lpstr>К вредным привычкам можно отнести следующие:  </vt:lpstr>
      <vt:lpstr>Слайд 7</vt:lpstr>
      <vt:lpstr>Слайд 8</vt:lpstr>
      <vt:lpstr>Полезными привычками мы можем назвать такие, как:</vt:lpstr>
      <vt:lpstr>Спорт и физические нагрузки очень важны для здоровья</vt:lpstr>
      <vt:lpstr>Слайд 11</vt:lpstr>
      <vt:lpstr>Готов к труду и обороне!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214</dc:creator>
  <cp:lastModifiedBy>User</cp:lastModifiedBy>
  <cp:revision>43</cp:revision>
  <cp:lastPrinted>1601-01-01T00:00:00Z</cp:lastPrinted>
  <dcterms:created xsi:type="dcterms:W3CDTF">1601-01-01T00:00:00Z</dcterms:created>
  <dcterms:modified xsi:type="dcterms:W3CDTF">2020-06-19T00:33:59Z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